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330" r:id="rId3"/>
    <p:sldId id="335" r:id="rId4"/>
    <p:sldId id="338" r:id="rId5"/>
    <p:sldId id="336" r:id="rId6"/>
    <p:sldId id="337" r:id="rId7"/>
    <p:sldId id="339" r:id="rId8"/>
    <p:sldId id="340" r:id="rId9"/>
    <p:sldId id="274" r:id="rId10"/>
    <p:sldId id="342" r:id="rId11"/>
    <p:sldId id="343" r:id="rId12"/>
    <p:sldId id="34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D5CB"/>
    <a:srgbClr val="419182"/>
    <a:srgbClr val="D4ECE7"/>
    <a:srgbClr val="DEB400"/>
    <a:srgbClr val="FFCC00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6473" autoAdjust="0"/>
  </p:normalViewPr>
  <p:slideViewPr>
    <p:cSldViewPr>
      <p:cViewPr varScale="1">
        <p:scale>
          <a:sx n="73" d="100"/>
          <a:sy n="73" d="100"/>
        </p:scale>
        <p:origin x="-1254" y="3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AA7C2-E8DC-467C-9833-F833067453C2}" type="datetimeFigureOut">
              <a:rPr lang="en-US" smtClean="0"/>
              <a:pPr/>
              <a:t>23-Sep-17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A8E8C-7000-4BD7-A278-0C13557904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74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350BE-36FB-48B8-BC3B-BF82FA8A4B16}" type="datetime1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8D951-FD7A-4EA6-9971-BA4650F5F282}" type="datetime1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DA1A-1160-4810-A009-9384DF143964}" type="datetime1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B8CA7-DF52-4574-B28B-BF67C425F74E}" type="datetime1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F388C-ACCE-4EF5-AD2C-86A2C6495869}" type="datetime1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A2DB-E9A4-4F11-9A97-3D805873123B}" type="datetime1">
              <a:rPr lang="en-US" smtClean="0"/>
              <a:pPr/>
              <a:t>23-Sep-17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D039D-4B07-4C92-99B2-D30586816A68}" type="datetime1">
              <a:rPr lang="en-US" smtClean="0"/>
              <a:pPr/>
              <a:t>23-Sep-17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8C0F6-D106-4D90-B6A1-515B7FD8F0C8}" type="datetime1">
              <a:rPr lang="en-US" smtClean="0"/>
              <a:pPr/>
              <a:t>23-Sep-17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9723-2437-47C8-833A-EDB2EBB6A5A1}" type="datetime1">
              <a:rPr lang="en-US" smtClean="0"/>
              <a:pPr/>
              <a:t>23-Sep-17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C9E6-3B8B-4571-9128-858A99C98B86}" type="datetime1">
              <a:rPr lang="en-US" smtClean="0"/>
              <a:pPr/>
              <a:t>23-Sep-17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141EB-C6BD-49FF-BC05-BF0312C62789}" type="datetime1">
              <a:rPr lang="en-US" smtClean="0"/>
              <a:pPr/>
              <a:t>23-Sep-17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E575-74B0-4F22-8519-3F96FB7A2B3A}" type="datetime1">
              <a:rPr lang="en-US" smtClean="0"/>
              <a:pPr/>
              <a:t>23-Sep-17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???" TargetMode="Externa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oleObject" Target="???" TargetMode="Externa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oleObject" Target="???" TargetMode="Externa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nal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06" y="6096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Presentation of UNIME Graduate studies related to Natural Risks</a:t>
            </a:r>
            <a:endParaRPr lang="bs-Latn-BA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685800" y="2667000"/>
            <a:ext cx="77724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Prof. G. T </a:t>
            </a:r>
            <a:r>
              <a:rPr lang="en-US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Aronica</a:t>
            </a:r>
            <a:endParaRPr lang="en-US" sz="1800" dirty="0" smtClean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University </a:t>
            </a:r>
            <a:r>
              <a:rPr lang="en-US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of Messina – Department of Engineering, ITALY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6057781"/>
            <a:ext cx="9144000" cy="8002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Project number:  </a:t>
            </a:r>
            <a:r>
              <a:rPr lang="sr-Latn-RS" sz="1200" smtClean="0">
                <a:effectLst/>
                <a:latin typeface="Book Antiqua"/>
                <a:ea typeface="Calibri"/>
                <a:cs typeface="Times New Roman"/>
              </a:rPr>
              <a:t>5</a:t>
            </a:r>
            <a:r>
              <a:rPr lang="en-US" sz="1200" smtClean="0">
                <a:latin typeface="Book Antiqua"/>
                <a:ea typeface="Calibri"/>
                <a:cs typeface="Times New Roman"/>
              </a:rPr>
              <a:t>73806-EPP-1-2016-1-RS-EPPKA2-CBHE-JP</a:t>
            </a:r>
            <a:endParaRPr lang="bs-Latn-BA" sz="1200" dirty="0">
              <a:latin typeface="Book Antiqua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effectLst/>
                <a:latin typeface="Book Antiqua"/>
                <a:ea typeface="Calibri"/>
                <a:cs typeface="Times New Roman"/>
              </a:rPr>
              <a:t> 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"This project has been funded with support from the European Commission. This publication </a:t>
            </a:r>
            <a:r>
              <a:rPr lang="bs-Latn-BA" sz="1100" i="1" dirty="0" smtClean="0">
                <a:effectLst/>
                <a:latin typeface="Book Antiqua"/>
                <a:ea typeface="Calibri"/>
                <a:cs typeface="Times New Roman"/>
              </a:rPr>
              <a:t>reflects </a:t>
            </a:r>
            <a:r>
              <a:rPr lang="bs-Latn-BA" sz="1100" i="1" dirty="0">
                <a:effectLst/>
                <a:latin typeface="Book Antiqua"/>
                <a:ea typeface="Calibri"/>
                <a:cs typeface="Times New Roman"/>
              </a:rPr>
              <a:t>the views only of the author, and the Commission cannot be held responsible for any use which may be made of the information contained therein"</a:t>
            </a:r>
            <a:endParaRPr lang="bs-Latn-BA" sz="1200" dirty="0">
              <a:effectLst/>
              <a:latin typeface="Book Antiqua"/>
              <a:ea typeface="Calibri"/>
              <a:cs typeface="Times New Roman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7363" y="3676473"/>
            <a:ext cx="1329274" cy="1428927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533400" y="5181600"/>
            <a:ext cx="8077200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Teaching </a:t>
            </a:r>
            <a:r>
              <a:rPr lang="en-US" sz="1800" dirty="0">
                <a:solidFill>
                  <a:srgbClr val="002060"/>
                </a:solidFill>
                <a:latin typeface="Book Antiqua" panose="02040602050305030304" pitchFamily="18" charset="0"/>
              </a:rPr>
              <a:t>staff </a:t>
            </a:r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training and study visit 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Messina, 19</a:t>
            </a:r>
            <a:r>
              <a:rPr lang="en-GB" sz="1800" baseline="300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th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it-I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-21</a:t>
            </a:r>
            <a:r>
              <a:rPr lang="it-IT" sz="1800" baseline="300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st</a:t>
            </a:r>
            <a:r>
              <a:rPr lang="it-I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it-IT" sz="1800" dirty="0" err="1" smtClean="0">
                <a:solidFill>
                  <a:srgbClr val="002060"/>
                </a:solidFill>
                <a:latin typeface="Book Antiqua" panose="02040602050305030304" pitchFamily="18" charset="0"/>
              </a:rPr>
              <a:t>September</a:t>
            </a:r>
            <a:r>
              <a:rPr lang="it-IT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sr-Latn-BA" sz="18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2017</a:t>
            </a:r>
            <a:endParaRPr lang="bs-Latn-BA" sz="1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Picture 10" descr="eu_flag_co_funded_pos_[rgb]_right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395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789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2400" y="902365"/>
            <a:ext cx="8839200" cy="79308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419182"/>
                </a:solidFill>
                <a:latin typeface="Book Antiqua" panose="02040602050305030304" pitchFamily="18" charset="0"/>
              </a:rPr>
              <a:t>Protection and Management of Territory and the Natural Environment (TEAM).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 cstate="print"/>
          <a:srcRect t="7189" b="7208"/>
          <a:stretch/>
        </p:blipFill>
        <p:spPr>
          <a:xfrm>
            <a:off x="334777" y="1752599"/>
            <a:ext cx="8474446" cy="304800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77" y="4876800"/>
            <a:ext cx="8398271" cy="1694631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738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789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2400" y="902365"/>
            <a:ext cx="8839200" cy="79308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419182"/>
                </a:solidFill>
                <a:latin typeface="Book Antiqua" panose="02040602050305030304" pitchFamily="18" charset="0"/>
              </a:rPr>
              <a:t>Protection and Management of Territory and the Natural Environment (TEAM).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494" y="1758176"/>
            <a:ext cx="8503012" cy="172319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494" y="3957030"/>
            <a:ext cx="8541099" cy="1637509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0402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/>
          <a:srcRect l="1405" r="3116"/>
          <a:stretch/>
        </p:blipFill>
        <p:spPr>
          <a:xfrm>
            <a:off x="0" y="1371600"/>
            <a:ext cx="9147978" cy="445769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789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47750" y="2690885"/>
            <a:ext cx="7048500" cy="749300"/>
          </a:xfrm>
        </p:spPr>
        <p:txBody>
          <a:bodyPr>
            <a:normAutofit fontScale="90000"/>
          </a:bodyPr>
          <a:lstStyle/>
          <a:p>
            <a:r>
              <a:rPr lang="it-IT" b="1" i="1" dirty="0" err="1" smtClean="0">
                <a:solidFill>
                  <a:srgbClr val="FFFF00"/>
                </a:solidFill>
                <a:latin typeface="Book Antiqua" panose="02040602050305030304" pitchFamily="18" charset="0"/>
              </a:rPr>
              <a:t>Thank</a:t>
            </a:r>
            <a:r>
              <a:rPr lang="it-IT" b="1" i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it-IT" b="1" i="1" dirty="0" err="1" smtClean="0">
                <a:solidFill>
                  <a:srgbClr val="FFFF00"/>
                </a:solidFill>
                <a:latin typeface="Book Antiqua" panose="02040602050305030304" pitchFamily="18" charset="0"/>
              </a:rPr>
              <a:t>you</a:t>
            </a:r>
            <a:r>
              <a:rPr lang="it-IT" b="1" i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 for </a:t>
            </a:r>
            <a:r>
              <a:rPr lang="it-IT" b="1" i="1" dirty="0" err="1" smtClean="0">
                <a:solidFill>
                  <a:srgbClr val="FFFF00"/>
                </a:solidFill>
                <a:latin typeface="Book Antiqua" panose="02040602050305030304" pitchFamily="18" charset="0"/>
              </a:rPr>
              <a:t>your</a:t>
            </a:r>
            <a:r>
              <a:rPr lang="it-IT" b="1" i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 </a:t>
            </a:r>
            <a:r>
              <a:rPr lang="it-IT" b="1" i="1" dirty="0" err="1" smtClean="0">
                <a:solidFill>
                  <a:srgbClr val="FFFF00"/>
                </a:solidFill>
                <a:latin typeface="Book Antiqua" panose="02040602050305030304" pitchFamily="18" charset="0"/>
              </a:rPr>
              <a:t>attention</a:t>
            </a:r>
            <a:endParaRPr lang="bs-Latn-BA" b="1" i="1" dirty="0">
              <a:solidFill>
                <a:srgbClr val="FFFF00"/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Picture 10" descr="eu_flag_co_funded_pos_[rgb]_right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1612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493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Graduate </a:t>
            </a:r>
            <a:r>
              <a:rPr lang="it-IT" dirty="0" err="1" smtClean="0">
                <a:solidFill>
                  <a:srgbClr val="419182"/>
                </a:solidFill>
                <a:latin typeface="Book Antiqua" panose="02040602050305030304" pitchFamily="18" charset="0"/>
              </a:rPr>
              <a:t>studies</a:t>
            </a:r>
            <a:r>
              <a:rPr lang="it-IT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 in UNIME</a:t>
            </a:r>
            <a:endParaRPr lang="bs-Latn-BA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789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3539294"/>
              </p:ext>
            </p:extLst>
          </p:nvPr>
        </p:nvGraphicFramePr>
        <p:xfrm>
          <a:off x="533400" y="2007628"/>
          <a:ext cx="8077200" cy="34025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5997"/>
                <a:gridCol w="1261403"/>
                <a:gridCol w="2209800"/>
              </a:tblGrid>
              <a:tr h="789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Book Antiqua" panose="02040602050305030304" pitchFamily="18" charset="0"/>
                          <a:ea typeface="+mn-ea"/>
                          <a:cs typeface="+mn-cs"/>
                        </a:rPr>
                        <a:t>Name</a:t>
                      </a:r>
                      <a:endParaRPr lang="it-IT" sz="1800" dirty="0">
                        <a:effectLst/>
                        <a:latin typeface="Book Antiqua" panose="020406020503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ook Antiqua" panose="02040602050305030304" pitchFamily="18" charset="0"/>
                        </a:rPr>
                        <a:t>Academic degree</a:t>
                      </a:r>
                      <a:endParaRPr lang="it-IT" sz="1800" dirty="0">
                        <a:effectLst/>
                        <a:latin typeface="Book Antiqua" panose="020406020503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Book Antiqua" panose="02040602050305030304" pitchFamily="18" charset="0"/>
                        </a:rPr>
                        <a:t>Area</a:t>
                      </a:r>
                      <a:endParaRPr lang="it-IT" sz="1800" dirty="0">
                        <a:effectLst/>
                        <a:latin typeface="Book Antiqua" panose="020406020503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363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Book Antiqua" panose="02040602050305030304" pitchFamily="18" charset="0"/>
                        </a:rPr>
                        <a:t>Analysis and management of natural and anthropic risks  (AGRINA)</a:t>
                      </a:r>
                      <a:endParaRPr lang="it-IT" sz="1800" dirty="0">
                        <a:effectLst/>
                        <a:latin typeface="Book Antiqua" panose="020406020503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Book Antiqua" panose="02040602050305030304" pitchFamily="18" charset="0"/>
                        </a:rPr>
                        <a:t>BSc</a:t>
                      </a:r>
                      <a:endParaRPr lang="it-IT" sz="1800" dirty="0">
                        <a:effectLst/>
                        <a:latin typeface="Book Antiqua" panose="020406020503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Book Antiqua" panose="02040602050305030304" pitchFamily="18" charset="0"/>
                        </a:rPr>
                        <a:t>Earth Science</a:t>
                      </a:r>
                      <a:endParaRPr lang="it-IT" sz="1800" dirty="0">
                        <a:effectLst/>
                        <a:latin typeface="Book Antiqua" panose="020406020503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82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dirty="0" err="1" smtClean="0">
                          <a:effectLst/>
                          <a:latin typeface="Book Antiqua" panose="0204060205030503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Civil</a:t>
                      </a:r>
                      <a:r>
                        <a:rPr lang="it-IT" sz="1800" dirty="0" smtClean="0">
                          <a:effectLst/>
                          <a:latin typeface="Book Antiqua" panose="0204060205030503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 err="1" smtClean="0">
                          <a:effectLst/>
                          <a:latin typeface="Book Antiqua" panose="0204060205030503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Engineering</a:t>
                      </a:r>
                      <a:endParaRPr lang="it-IT" sz="1800" dirty="0">
                        <a:effectLst/>
                        <a:latin typeface="Book Antiqua" panose="020406020503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err="1" smtClean="0">
                          <a:effectLst/>
                          <a:latin typeface="Book Antiqua" panose="0204060205030503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MSc</a:t>
                      </a:r>
                      <a:endParaRPr lang="it-IT" sz="1800" dirty="0">
                        <a:effectLst/>
                        <a:latin typeface="Book Antiqua" panose="020406020503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dirty="0" err="1" smtClean="0">
                          <a:effectLst/>
                          <a:latin typeface="Book Antiqua" panose="0204060205030503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Engineering</a:t>
                      </a:r>
                      <a:endParaRPr lang="it-IT" sz="1800" dirty="0">
                        <a:effectLst/>
                        <a:latin typeface="Book Antiqua" panose="020406020503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38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Book Antiqua" panose="0204060205030503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Protection and Management of Territory and the Natural Environment (TEAM).</a:t>
                      </a:r>
                      <a:endParaRPr lang="it-IT" sz="1800" b="1" kern="1200" dirty="0">
                        <a:solidFill>
                          <a:schemeClr val="lt1"/>
                        </a:solidFill>
                        <a:effectLst/>
                        <a:latin typeface="Book Antiqua" panose="020406020503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800" dirty="0" err="1" smtClean="0">
                          <a:effectLst/>
                          <a:latin typeface="Book Antiqua" panose="0204060205030503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MSc</a:t>
                      </a:r>
                      <a:endParaRPr lang="it-IT" sz="1800" dirty="0">
                        <a:effectLst/>
                        <a:latin typeface="Book Antiqua" panose="020406020503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effectLst/>
                          <a:latin typeface="Book Antiqua" panose="0204060205030503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Natural Science</a:t>
                      </a:r>
                      <a:endParaRPr lang="it-IT" sz="1800" dirty="0">
                        <a:effectLst/>
                        <a:latin typeface="Book Antiqua" panose="020406020503050303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1" name="Picture 10" descr="eu_flag_co_funded_pos_[rgb]_right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17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4848" y="870754"/>
            <a:ext cx="8839200" cy="112395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419182"/>
                </a:solidFill>
                <a:latin typeface="Book Antiqua" panose="02040602050305030304" pitchFamily="18" charset="0"/>
              </a:rPr>
              <a:t>Analysis and management of natural and anthropic risks </a:t>
            </a:r>
            <a:r>
              <a:rPr lang="en-US" sz="28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(</a:t>
            </a:r>
            <a:r>
              <a:rPr lang="en-US" sz="2800" dirty="0">
                <a:solidFill>
                  <a:srgbClr val="419182"/>
                </a:solidFill>
                <a:latin typeface="Book Antiqua" panose="02040602050305030304" pitchFamily="18" charset="0"/>
              </a:rPr>
              <a:t>AGRINA)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789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423448" y="2130147"/>
            <a:ext cx="8339552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800"/>
              </a:spcAft>
              <a:buBlip>
                <a:blip r:embed="rId4"/>
              </a:buBlip>
            </a:pP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The Bachelor’s Degree in Analysis and Management of Natural and Anthropic Risks (</a:t>
            </a:r>
            <a:r>
              <a:rPr lang="en-GB" sz="20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AGRiNA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), aims to achieve a degree finalized to prepare a BSc in Geology who will be able to work as Risk Manager both in the public services (Civil Protection) and in the private consultancies (Safety Expert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).</a:t>
            </a:r>
            <a:endParaRPr lang="en-GB" sz="20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50000"/>
              </a:spcAft>
              <a:buBlip>
                <a:blip r:embed="rId4"/>
              </a:buBlip>
            </a:pP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This graduate study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is articulated in three years with about 60 credits per year: 20 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courses of 6-9 CFU,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2 formative  internships of 4 CFU each (100 hours per each) and 2 CFUs 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for attending courses, conferences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or carrying out other professional 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activities.</a:t>
            </a:r>
            <a:endParaRPr lang="it-IT" sz="2000" dirty="0">
              <a:solidFill>
                <a:srgbClr val="0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eu_flag_co_funded_pos_[rgb]_right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234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4848" y="870754"/>
            <a:ext cx="8839200" cy="112395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419182"/>
                </a:solidFill>
                <a:latin typeface="Book Antiqua" panose="02040602050305030304" pitchFamily="18" charset="0"/>
              </a:rPr>
              <a:t>Analysis and management of natural and anthropic risks </a:t>
            </a:r>
            <a:r>
              <a:rPr lang="en-US" sz="28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(</a:t>
            </a:r>
            <a:r>
              <a:rPr lang="en-US" sz="2800" dirty="0">
                <a:solidFill>
                  <a:srgbClr val="419182"/>
                </a:solidFill>
                <a:latin typeface="Book Antiqua" panose="02040602050305030304" pitchFamily="18" charset="0"/>
              </a:rPr>
              <a:t>AGRINA)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789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1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46122161"/>
              </p:ext>
            </p:extLst>
          </p:nvPr>
        </p:nvGraphicFramePr>
        <p:xfrm>
          <a:off x="101600" y="2209800"/>
          <a:ext cx="8661400" cy="4114800"/>
        </p:xfrm>
        <a:graphic>
          <a:graphicData uri="http://schemas.openxmlformats.org/presentationml/2006/ole">
            <p:oleObj spid="_x0000_s7180" name="Documento" r:id="rId5" imgW="6372360" imgH="3026160" progId="Word.Document.12">
              <p:link updateAutomatic="1"/>
            </p:oleObj>
          </a:graphicData>
        </a:graphic>
      </p:graphicFrame>
      <p:pic>
        <p:nvPicPr>
          <p:cNvPr id="13" name="Picture 12" descr="eu_flag_co_funded_pos_[rgb]_righ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2423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789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5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82139129"/>
              </p:ext>
            </p:extLst>
          </p:nvPr>
        </p:nvGraphicFramePr>
        <p:xfrm>
          <a:off x="254000" y="2133600"/>
          <a:ext cx="8737600" cy="3960813"/>
        </p:xfrm>
        <a:graphic>
          <a:graphicData uri="http://schemas.openxmlformats.org/presentationml/2006/ole">
            <p:oleObj spid="_x0000_s5137" name="Documento" r:id="rId5" imgW="6518520" imgH="2943720" progId="Word.Document.12">
              <p:link updateAutomatic="1"/>
            </p:oleObj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4848" y="870754"/>
            <a:ext cx="8839200" cy="112395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419182"/>
                </a:solidFill>
                <a:latin typeface="Book Antiqua" panose="02040602050305030304" pitchFamily="18" charset="0"/>
              </a:rPr>
              <a:t>Analysis and management of natural and anthropic risks </a:t>
            </a:r>
            <a:r>
              <a:rPr lang="en-US" sz="28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(</a:t>
            </a:r>
            <a:r>
              <a:rPr lang="en-US" sz="2800" dirty="0">
                <a:solidFill>
                  <a:srgbClr val="419182"/>
                </a:solidFill>
                <a:latin typeface="Book Antiqua" panose="02040602050305030304" pitchFamily="18" charset="0"/>
              </a:rPr>
              <a:t>AGRINA)</a:t>
            </a:r>
          </a:p>
        </p:txBody>
      </p:sp>
      <p:pic>
        <p:nvPicPr>
          <p:cNvPr id="11" name="Picture 10" descr="eu_flag_co_funded_pos_[rgb]_righ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863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789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1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13157052"/>
              </p:ext>
            </p:extLst>
          </p:nvPr>
        </p:nvGraphicFramePr>
        <p:xfrm>
          <a:off x="179388" y="2133600"/>
          <a:ext cx="8775700" cy="3311525"/>
        </p:xfrm>
        <a:graphic>
          <a:graphicData uri="http://schemas.openxmlformats.org/presentationml/2006/ole">
            <p:oleObj spid="_x0000_s6161" name="Documento" r:id="rId5" imgW="6418080" imgH="2413440" progId="Word.Document.12">
              <p:link updateAutomatic="1"/>
            </p:oleObj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4848" y="870754"/>
            <a:ext cx="8839200" cy="1123951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419182"/>
                </a:solidFill>
                <a:latin typeface="Book Antiqua" panose="02040602050305030304" pitchFamily="18" charset="0"/>
              </a:rPr>
              <a:t>Analysis and management of natural and anthropic risks </a:t>
            </a:r>
            <a:r>
              <a:rPr lang="en-US" sz="28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(</a:t>
            </a:r>
            <a:r>
              <a:rPr lang="en-US" sz="2800" dirty="0">
                <a:solidFill>
                  <a:srgbClr val="419182"/>
                </a:solidFill>
                <a:latin typeface="Book Antiqua" panose="02040602050305030304" pitchFamily="18" charset="0"/>
              </a:rPr>
              <a:t>AGRINA)</a:t>
            </a:r>
          </a:p>
        </p:txBody>
      </p:sp>
      <p:pic>
        <p:nvPicPr>
          <p:cNvPr id="12" name="Picture 11" descr="eu_flag_co_funded_pos_[rgb]_right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2921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400" y="902365"/>
            <a:ext cx="8839200" cy="545435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419182"/>
                </a:solidFill>
                <a:latin typeface="Book Antiqua" panose="02040602050305030304" pitchFamily="18" charset="0"/>
              </a:rPr>
              <a:t>Civil engineering</a:t>
            </a:r>
            <a:endParaRPr lang="en-US" sz="2800" dirty="0">
              <a:solidFill>
                <a:srgbClr val="419182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789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52400" y="1600230"/>
            <a:ext cx="8763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800"/>
              </a:spcAft>
              <a:buBlip>
                <a:blip r:embed="rId4"/>
              </a:buBlip>
            </a:pP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Master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Degree in 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Civil Engineering,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aims to achieve a degree finalized to prepare a MSc in Civil Engineering who will be able to work both in the public services and in the private consultancies as </a:t>
            </a:r>
            <a:r>
              <a:rPr lang="it-IT" sz="20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consulting</a:t>
            </a:r>
            <a:r>
              <a:rPr lang="it-IT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engineer</a:t>
            </a:r>
            <a:r>
              <a:rPr lang="it-IT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design </a:t>
            </a:r>
            <a:r>
              <a:rPr lang="it-IT" sz="20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engineer</a:t>
            </a:r>
            <a:r>
              <a:rPr lang="it-IT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or </a:t>
            </a:r>
            <a:r>
              <a:rPr lang="it-IT" sz="20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safety</a:t>
            </a:r>
            <a:r>
              <a:rPr lang="it-IT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engineer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.</a:t>
            </a:r>
            <a:endParaRPr lang="en-GB" sz="2000" dirty="0" smtClean="0">
              <a:solidFill>
                <a:srgbClr val="0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355600" indent="-35560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800"/>
              </a:spcAft>
              <a:buBlip>
                <a:blip r:embed="rId4"/>
              </a:buBlip>
            </a:pP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This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graduate study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is articulated in 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two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years with about 60 credits per year: 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11 courses of 6-12 CFU, 1 professional 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internships of 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6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CFU 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and 3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CFUs 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for attending courses, conferences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or carrying out other professional 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activities.</a:t>
            </a:r>
          </a:p>
          <a:p>
            <a:pPr marL="355600" indent="-35560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50000"/>
              </a:spcAft>
              <a:buBlip>
                <a:blip r:embed="rId4"/>
              </a:buBlip>
            </a:pP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This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graduate 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study is articulated in three curricula specifically designed for high specialisation purposes addressing different natural risks: Seismic Protection (Earthquake), Hydraulic and Land Management (floods, landslides, sea storm), Infrastructure and Transportation</a:t>
            </a:r>
            <a:endParaRPr lang="it-IT" sz="2000" dirty="0">
              <a:solidFill>
                <a:srgbClr val="000000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eu_flag_co_funded_pos_[rgb]_right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1670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789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13" y="1212850"/>
            <a:ext cx="9144000" cy="5143500"/>
          </a:xfrm>
          <a:prstGeom prst="rect">
            <a:avLst/>
          </a:prstGeom>
        </p:spPr>
      </p:pic>
      <p:pic>
        <p:nvPicPr>
          <p:cNvPr id="12" name="Picture 11" descr="eu_flag_co_funded_pos_[rgb]_right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303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81200" y="152400"/>
            <a:ext cx="5562600" cy="380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Development of master curricula for natural disasters risk management in Western Balkan countries</a:t>
            </a:r>
            <a:endParaRPr lang="bs-Latn-BA" sz="1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723900"/>
            <a:ext cx="914400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5737"/>
            <a:ext cx="15001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6858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7896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2400" y="902365"/>
            <a:ext cx="8839200" cy="79308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solidFill>
                  <a:srgbClr val="419182"/>
                </a:solidFill>
                <a:latin typeface="Book Antiqua" panose="02040602050305030304" pitchFamily="18" charset="0"/>
              </a:rPr>
              <a:t>Protection and Management of Territory and the Natural Environment (TEAM).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152400" y="1981200"/>
            <a:ext cx="87630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800"/>
              </a:spcAft>
              <a:buBlip>
                <a:blip r:embed="rId4"/>
              </a:buBlip>
            </a:pP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The 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Master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Degree in </a:t>
            </a:r>
            <a:r>
              <a:rPr lang="en-US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Protection and Management of Territory and the Natural Environment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aims 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to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achieve a degree finalized to prepare a </a:t>
            </a:r>
            <a:r>
              <a:rPr lang="en-GB" sz="2000" dirty="0" err="1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Msc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in Natural Sciences who will be able to work as Risk Manager both in the public services (Civil Protection) and in the private consultancies (Safety Expert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).</a:t>
            </a:r>
            <a:endParaRPr lang="en-GB" sz="2000" dirty="0">
              <a:effectLst/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indent="-355600" algn="just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50000"/>
              </a:spcAft>
              <a:buBlip>
                <a:blip r:embed="rId4"/>
              </a:buBlip>
            </a:pP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This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graduate study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is articulated in 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two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years with about 60 credits per year: 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11 courses of 6-12 CFU, 1 professional 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internships of 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6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CFU 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and 3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CFUs 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for attending courses, conferences </a:t>
            </a:r>
            <a:r>
              <a:rPr lang="en-GB" sz="2000" dirty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or carrying out other professional </a:t>
            </a:r>
            <a:r>
              <a:rPr lang="en-GB" sz="2000" dirty="0" smtClean="0">
                <a:solidFill>
                  <a:srgbClr val="000000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activities.</a:t>
            </a:r>
          </a:p>
        </p:txBody>
      </p:sp>
      <p:pic>
        <p:nvPicPr>
          <p:cNvPr id="11" name="Picture 10" descr="eu_flag_co_funded_pos_[rgb]_right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467600" y="152400"/>
            <a:ext cx="1676400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621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665</Words>
  <Application>Microsoft Office PowerPoint</Application>
  <PresentationFormat>On-screen Show (4:3)</PresentationFormat>
  <Paragraphs>60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???</vt:lpstr>
      <vt:lpstr>???</vt:lpstr>
      <vt:lpstr>???</vt:lpstr>
      <vt:lpstr>Development of master curricula for natural disasters risk management in Western Balkan countries</vt:lpstr>
      <vt:lpstr>Graduate studies in UNIME</vt:lpstr>
      <vt:lpstr>Analysis and management of natural and anthropic risks (AGRINA)</vt:lpstr>
      <vt:lpstr>Analysis and management of natural and anthropic risks (AGRINA)</vt:lpstr>
      <vt:lpstr>Analysis and management of natural and anthropic risks (AGRINA)</vt:lpstr>
      <vt:lpstr>Analysis and management of natural and anthropic risks (AGRINA)</vt:lpstr>
      <vt:lpstr>Civil engineering</vt:lpstr>
      <vt:lpstr>Slide 8</vt:lpstr>
      <vt:lpstr>Protection and Management of Territory and the Natural Environment (TEAM).</vt:lpstr>
      <vt:lpstr>Protection and Management of Territory and the Natural Environment (TEAM).</vt:lpstr>
      <vt:lpstr>Protection and Management of Territory and the Natural Environment (TEAM).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Strengthening of Internationalisation in B&amp;H Higher Education</dc:title>
  <dc:creator>user</dc:creator>
  <cp:lastModifiedBy>Milan</cp:lastModifiedBy>
  <cp:revision>149</cp:revision>
  <dcterms:created xsi:type="dcterms:W3CDTF">2006-08-16T00:00:00Z</dcterms:created>
  <dcterms:modified xsi:type="dcterms:W3CDTF">2017-09-23T17:37:49Z</dcterms:modified>
</cp:coreProperties>
</file>